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3" r:id="rId3"/>
    <p:sldId id="264" r:id="rId4"/>
    <p:sldId id="265" r:id="rId5"/>
    <p:sldId id="266" r:id="rId6"/>
    <p:sldId id="278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1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6">
          <p15:clr>
            <a:srgbClr val="A4A3A4"/>
          </p15:clr>
        </p15:guide>
        <p15:guide id="2" pos="60">
          <p15:clr>
            <a:srgbClr val="A4A3A4"/>
          </p15:clr>
        </p15:guide>
        <p15:guide id="3" pos="5568">
          <p15:clr>
            <a:srgbClr val="A4A3A4"/>
          </p15:clr>
        </p15:guide>
        <p15:guide id="4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11">
          <p15:clr>
            <a:srgbClr val="A4A3A4"/>
          </p15:clr>
        </p15:guide>
        <p15:guide id="2" pos="37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33333"/>
    <a:srgbClr val="404040"/>
    <a:srgbClr val="4C4C4C"/>
    <a:srgbClr val="262626"/>
    <a:srgbClr val="0B9EFF"/>
    <a:srgbClr val="C70000"/>
    <a:srgbClr val="042444"/>
    <a:srgbClr val="458D04"/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6" autoAdjust="0"/>
    <p:restoredTop sz="98841" autoAdjust="0"/>
  </p:normalViewPr>
  <p:slideViewPr>
    <p:cSldViewPr snapToObjects="1">
      <p:cViewPr varScale="1">
        <p:scale>
          <a:sx n="89" d="100"/>
          <a:sy n="89" d="100"/>
        </p:scale>
        <p:origin x="1464" y="77"/>
      </p:cViewPr>
      <p:guideLst>
        <p:guide orient="horz" pos="5616"/>
        <p:guide pos="60"/>
        <p:guide pos="5568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4312" y="-104"/>
      </p:cViewPr>
      <p:guideLst>
        <p:guide orient="horz" pos="5611"/>
        <p:guide pos="37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Rubik Light"/>
              <a:cs typeface="Rubik Light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913313" y="8693150"/>
            <a:ext cx="1185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/>
            <a:fld id="{84E9495E-4BD7-A448-8604-3095DFCD75CE}" type="datetime4">
              <a:rPr lang="en-US" sz="800">
                <a:solidFill>
                  <a:srgbClr val="464847"/>
                </a:solidFill>
                <a:latin typeface="Rubik Light"/>
                <a:cs typeface="Rubik Light"/>
              </a:rPr>
              <a:pPr algn="r"/>
              <a:t>February 21, 2017</a:t>
            </a:fld>
            <a:endParaRPr lang="en-US" sz="800" dirty="0">
              <a:solidFill>
                <a:srgbClr val="464847"/>
              </a:solidFill>
              <a:latin typeface="Rubik Light"/>
              <a:cs typeface="Rubik Light"/>
            </a:endParaRP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8463" y="8689975"/>
            <a:ext cx="46307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64847"/>
                </a:solidFill>
              </a:defRPr>
            </a:lvl1pPr>
          </a:lstStyle>
          <a:p>
            <a:r>
              <a:rPr lang="en-US" dirty="0">
                <a:latin typeface="Rubik Light"/>
                <a:cs typeface="Rubik Light"/>
              </a:rPr>
              <a:t>Footer title goes here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19800" y="8686800"/>
            <a:ext cx="449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464847"/>
                </a:solidFill>
              </a:defRPr>
            </a:lvl1pPr>
          </a:lstStyle>
          <a:p>
            <a:fld id="{8B6E3CD0-2EE7-0147-BD60-2AEBE88C63A1}" type="slidenum">
              <a:rPr lang="en-GB" b="0">
                <a:latin typeface="Rubik Medium"/>
                <a:cs typeface="Rubik Medium"/>
              </a:rPr>
              <a:pPr/>
              <a:t>‹#›</a:t>
            </a:fld>
            <a:endParaRPr lang="en-GB" b="0" dirty="0">
              <a:latin typeface="Rubik Medium"/>
              <a:cs typeface="Rubik Medium"/>
            </a:endParaRPr>
          </a:p>
        </p:txBody>
      </p:sp>
      <p:sp>
        <p:nvSpPr>
          <p:cNvPr id="69676" name="Line 44"/>
          <p:cNvSpPr>
            <a:spLocks noChangeShapeType="1"/>
          </p:cNvSpPr>
          <p:nvPr/>
        </p:nvSpPr>
        <p:spPr bwMode="auto">
          <a:xfrm>
            <a:off x="476250" y="8656638"/>
            <a:ext cx="5924550" cy="0"/>
          </a:xfrm>
          <a:prstGeom prst="line">
            <a:avLst/>
          </a:prstGeom>
          <a:noFill/>
          <a:ln w="6350">
            <a:solidFill>
              <a:srgbClr val="46484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3DX-RA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3573"/>
            <a:ext cx="1222376" cy="2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8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Rubik Light"/>
                <a:cs typeface="Rubik Light"/>
              </a:defRPr>
            </a:lvl1pPr>
          </a:lstStyle>
          <a:p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995363" y="4708525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993775" y="5041900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993775" y="5378450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995363" y="5708650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990600" y="6038850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993775" y="6372225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993775" y="6708775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990600" y="7038975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992188" y="7359650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990600" y="7693025"/>
            <a:ext cx="4857750" cy="0"/>
          </a:xfrm>
          <a:prstGeom prst="line">
            <a:avLst/>
          </a:prstGeom>
          <a:noFill/>
          <a:ln w="3175">
            <a:solidFill>
              <a:srgbClr val="62646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4876800" y="8926513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fld id="{22F05777-CA98-F743-84DE-7D45F5273AA8}" type="datetime4">
              <a:rPr lang="en-US" sz="800">
                <a:solidFill>
                  <a:schemeClr val="bg1"/>
                </a:solidFill>
              </a:rPr>
              <a:pPr/>
              <a:t>February 21, 2017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5703888" y="8926513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/>
            <a:fld id="{DA4EB39A-F84C-7E49-BA7D-D2D22939568A}" type="slidenum">
              <a:rPr lang="en-GB" sz="800" b="1">
                <a:solidFill>
                  <a:schemeClr val="bg1"/>
                </a:solidFill>
              </a:rPr>
              <a:pPr algn="r"/>
              <a:t>‹#›</a:t>
            </a:fld>
            <a:endParaRPr lang="en-GB" sz="800" b="1">
              <a:solidFill>
                <a:schemeClr val="bg1"/>
              </a:solidFill>
            </a:endParaRPr>
          </a:p>
        </p:txBody>
      </p:sp>
      <p:sp>
        <p:nvSpPr>
          <p:cNvPr id="67671" name="Rectangle 87"/>
          <p:cNvSpPr>
            <a:spLocks noChangeArrowheads="1"/>
          </p:cNvSpPr>
          <p:nvPr/>
        </p:nvSpPr>
        <p:spPr bwMode="auto">
          <a:xfrm>
            <a:off x="4913313" y="8693150"/>
            <a:ext cx="1185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/>
            <a:fld id="{03540D96-B201-394E-828B-DFC69081A6C8}" type="datetime4">
              <a:rPr lang="en-US" sz="800" b="0" i="0">
                <a:solidFill>
                  <a:srgbClr val="464847"/>
                </a:solidFill>
                <a:latin typeface="Rubik Light"/>
                <a:cs typeface="Rubik Light"/>
              </a:rPr>
              <a:pPr algn="r"/>
              <a:t>February 21, 2017</a:t>
            </a:fld>
            <a:endParaRPr lang="en-US" sz="800" b="0" i="0" dirty="0">
              <a:solidFill>
                <a:srgbClr val="464847"/>
              </a:solidFill>
              <a:latin typeface="Rubik Light"/>
              <a:cs typeface="Rubik Light"/>
            </a:endParaRPr>
          </a:p>
        </p:txBody>
      </p:sp>
      <p:sp>
        <p:nvSpPr>
          <p:cNvPr id="67672" name="Rectangle 88"/>
          <p:cNvSpPr>
            <a:spLocks noChangeArrowheads="1"/>
          </p:cNvSpPr>
          <p:nvPr/>
        </p:nvSpPr>
        <p:spPr bwMode="auto">
          <a:xfrm>
            <a:off x="398463" y="8689975"/>
            <a:ext cx="46307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800" b="0" i="0" dirty="0">
                <a:solidFill>
                  <a:srgbClr val="464847"/>
                </a:solidFill>
                <a:latin typeface="Rubik Light"/>
                <a:cs typeface="Rubik Light"/>
              </a:rPr>
              <a:t>Footer title goes here</a:t>
            </a:r>
          </a:p>
        </p:txBody>
      </p:sp>
      <p:sp>
        <p:nvSpPr>
          <p:cNvPr id="67673" name="Rectangle 89"/>
          <p:cNvSpPr>
            <a:spLocks noChangeArrowheads="1"/>
          </p:cNvSpPr>
          <p:nvPr/>
        </p:nvSpPr>
        <p:spPr bwMode="auto">
          <a:xfrm>
            <a:off x="6019800" y="8686800"/>
            <a:ext cx="449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/>
            <a:fld id="{A4252520-0403-2C4D-A43B-B1695AA4D240}" type="slidenum">
              <a:rPr lang="en-GB" sz="800" b="0" i="0">
                <a:solidFill>
                  <a:srgbClr val="464847"/>
                </a:solidFill>
                <a:latin typeface="Rubik Medium"/>
                <a:cs typeface="Rubik Medium"/>
              </a:rPr>
              <a:pPr algn="r"/>
              <a:t>‹#›</a:t>
            </a:fld>
            <a:endParaRPr lang="en-GB" sz="800" b="0" i="0" dirty="0">
              <a:solidFill>
                <a:srgbClr val="464847"/>
              </a:solidFill>
              <a:latin typeface="Rubik Medium"/>
              <a:cs typeface="Rubik Medium"/>
            </a:endParaRPr>
          </a:p>
        </p:txBody>
      </p:sp>
      <p:sp>
        <p:nvSpPr>
          <p:cNvPr id="67675" name="Line 91"/>
          <p:cNvSpPr>
            <a:spLocks noChangeShapeType="1"/>
          </p:cNvSpPr>
          <p:nvPr/>
        </p:nvSpPr>
        <p:spPr bwMode="auto">
          <a:xfrm>
            <a:off x="476250" y="8656638"/>
            <a:ext cx="5924550" cy="0"/>
          </a:xfrm>
          <a:prstGeom prst="line">
            <a:avLst/>
          </a:prstGeom>
          <a:noFill/>
          <a:ln w="6350">
            <a:solidFill>
              <a:srgbClr val="46484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 descr="3DX-RA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3573"/>
            <a:ext cx="1222376" cy="2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lnSpc>
        <a:spcPct val="180000"/>
      </a:lnSpc>
      <a:spcBef>
        <a:spcPct val="0"/>
      </a:spcBef>
      <a:spcAft>
        <a:spcPct val="0"/>
      </a:spcAft>
      <a:defRPr sz="1200" b="0" i="0" kern="1200">
        <a:solidFill>
          <a:srgbClr val="464847"/>
        </a:solidFill>
        <a:latin typeface="Rubik Light"/>
        <a:ea typeface="+mn-ea"/>
        <a:cs typeface="Rubik Light"/>
      </a:defRPr>
    </a:lvl1pPr>
    <a:lvl2pPr marL="190500" algn="l" rtl="0" fontAlgn="base">
      <a:lnSpc>
        <a:spcPct val="180000"/>
      </a:lnSpc>
      <a:spcBef>
        <a:spcPct val="0"/>
      </a:spcBef>
      <a:spcAft>
        <a:spcPct val="0"/>
      </a:spcAft>
      <a:defRPr sz="1200" b="0" i="0" kern="1200">
        <a:solidFill>
          <a:srgbClr val="464847"/>
        </a:solidFill>
        <a:latin typeface="Rubik Light"/>
        <a:ea typeface="ＭＳ Ｐゴシック" pitchFamily="4" charset="-128"/>
        <a:cs typeface="Rubik Light"/>
      </a:defRPr>
    </a:lvl2pPr>
    <a:lvl3pPr marL="381000" algn="l" rtl="0" fontAlgn="base">
      <a:lnSpc>
        <a:spcPct val="180000"/>
      </a:lnSpc>
      <a:spcBef>
        <a:spcPct val="0"/>
      </a:spcBef>
      <a:spcAft>
        <a:spcPct val="0"/>
      </a:spcAft>
      <a:defRPr sz="1200" b="0" i="0" kern="1200">
        <a:solidFill>
          <a:srgbClr val="464847"/>
        </a:solidFill>
        <a:latin typeface="Rubik Light"/>
        <a:ea typeface="ＭＳ Ｐゴシック" pitchFamily="4" charset="-128"/>
        <a:cs typeface="Rubik Light"/>
      </a:defRPr>
    </a:lvl3pPr>
    <a:lvl4pPr marL="571500" algn="l" rtl="0" fontAlgn="base">
      <a:lnSpc>
        <a:spcPct val="180000"/>
      </a:lnSpc>
      <a:spcBef>
        <a:spcPct val="0"/>
      </a:spcBef>
      <a:spcAft>
        <a:spcPct val="0"/>
      </a:spcAft>
      <a:defRPr sz="1200" b="0" i="0" kern="1200">
        <a:solidFill>
          <a:srgbClr val="464847"/>
        </a:solidFill>
        <a:latin typeface="Rubik Light"/>
        <a:ea typeface="ＭＳ Ｐゴシック" pitchFamily="4" charset="-128"/>
        <a:cs typeface="Rubik Light"/>
      </a:defRPr>
    </a:lvl4pPr>
    <a:lvl5pPr marL="762000" algn="l" rtl="0" fontAlgn="base">
      <a:lnSpc>
        <a:spcPct val="180000"/>
      </a:lnSpc>
      <a:spcBef>
        <a:spcPct val="0"/>
      </a:spcBef>
      <a:spcAft>
        <a:spcPct val="0"/>
      </a:spcAft>
      <a:defRPr sz="1200" b="0" i="0" kern="1200">
        <a:solidFill>
          <a:srgbClr val="464847"/>
        </a:solidFill>
        <a:latin typeface="Rubik Light"/>
        <a:ea typeface="ＭＳ Ｐゴシック" pitchFamily="4" charset="-128"/>
        <a:cs typeface="Rubik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FADB86-6A20-4168-8413-6FCEC62EBF5E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2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3048000"/>
            <a:ext cx="6477000" cy="1219200"/>
          </a:xfrm>
        </p:spPr>
        <p:txBody>
          <a:bodyPr/>
          <a:lstStyle>
            <a:lvl1pPr>
              <a:defRPr sz="36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4" descr="3DXRAY+Cyan Strap.png"/>
          <p:cNvPicPr>
            <a:picLocks noChangeAspect="1"/>
          </p:cNvPicPr>
          <p:nvPr userDrawn="1"/>
        </p:nvPicPr>
        <p:blipFill>
          <a:blip r:embed="rId3"/>
          <a:srcRect t="80647"/>
          <a:stretch>
            <a:fillRect/>
          </a:stretch>
        </p:blipFill>
        <p:spPr>
          <a:xfrm>
            <a:off x="5867400" y="6019800"/>
            <a:ext cx="2769896" cy="164570"/>
          </a:xfrm>
          <a:prstGeom prst="rect">
            <a:avLst/>
          </a:prstGeom>
        </p:spPr>
      </p:pic>
      <p:pic>
        <p:nvPicPr>
          <p:cNvPr id="6" name="Picture 5" descr="Image Scan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" y="1295400"/>
            <a:ext cx="3733800" cy="490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42925" y="1600200"/>
            <a:ext cx="3886200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525" y="1600200"/>
            <a:ext cx="3887788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4368800" cy="304800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493713" cy="293687"/>
          </a:xfrm>
        </p:spPr>
        <p:txBody>
          <a:bodyPr/>
          <a:lstStyle>
            <a:lvl1pPr>
              <a:defRPr smtClean="0"/>
            </a:lvl1pPr>
          </a:lstStyle>
          <a:p>
            <a:fld id="{94065EAC-943A-DF4F-BE3F-1E6103F30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457200"/>
            <a:ext cx="6553200" cy="12139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2925" y="1981200"/>
            <a:ext cx="3886200" cy="1714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2925" y="3848100"/>
            <a:ext cx="3886200" cy="1714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81525" y="1981200"/>
            <a:ext cx="3887788" cy="3581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4368800" cy="304800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493713" cy="293687"/>
          </a:xfrm>
        </p:spPr>
        <p:txBody>
          <a:bodyPr/>
          <a:lstStyle>
            <a:lvl1pPr>
              <a:defRPr smtClean="0"/>
            </a:lvl1pPr>
          </a:lstStyle>
          <a:p>
            <a:fld id="{94065EAC-943A-DF4F-BE3F-1E6103F30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457200"/>
            <a:ext cx="5791200" cy="12139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89400" y="228600"/>
            <a:ext cx="4368800" cy="304800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B28968-4576-8245-B1C7-9D2FDA151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2667000"/>
            <a:ext cx="4800600" cy="1752600"/>
          </a:xfrm>
        </p:spPr>
        <p:txBody>
          <a:bodyPr/>
          <a:lstStyle>
            <a:lvl1pPr>
              <a:defRPr sz="4000" spc="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925" y="1371600"/>
            <a:ext cx="3886200" cy="44196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371600"/>
            <a:ext cx="3887788" cy="44196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6CF5EC-E7D7-4D46-91D6-6D1939016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3EEAB4-11F5-514E-A03F-F4DE8FFEA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36C3CA-F978-9A43-88FB-EE2A64F09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253F32-5026-CB4E-98E7-B67D1187E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0850"/>
            <a:ext cx="3008313" cy="3135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37AEB2-4A2B-604F-B659-5A0A2E1B29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5791200" cy="12139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065EAC-943A-DF4F-BE3F-1E6103F30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1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2925" y="1371600"/>
            <a:ext cx="6543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89400" y="228600"/>
            <a:ext cx="436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2397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i="0">
                <a:solidFill>
                  <a:schemeClr val="tx1"/>
                </a:solidFill>
                <a:latin typeface="Arial"/>
                <a:ea typeface="ＭＳ Ｐゴシック" pitchFamily="4" charset="-128"/>
                <a:cs typeface="Arial"/>
              </a:defRPr>
            </a:lvl1pPr>
          </a:lstStyle>
          <a:p>
            <a:fld id="{2BD2106D-B60F-E846-8468-44659DA7D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 Scan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" y="6135933"/>
            <a:ext cx="1828800" cy="240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0" i="0" cap="none" spc="0">
          <a:solidFill>
            <a:schemeClr val="accent2"/>
          </a:solidFill>
          <a:latin typeface="Arial"/>
          <a:ea typeface="+mj-ea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4" charset="0"/>
        </a:defRPr>
      </a:lvl9pPr>
    </p:titleStyle>
    <p:bodyStyle>
      <a:lvl1pPr algn="l" rtl="0" fontAlgn="base">
        <a:lnSpc>
          <a:spcPct val="120000"/>
        </a:lnSpc>
        <a:spcBef>
          <a:spcPct val="80000"/>
        </a:spcBef>
        <a:spcAft>
          <a:spcPct val="0"/>
        </a:spcAft>
        <a:defRPr sz="1600" b="0" i="0">
          <a:solidFill>
            <a:schemeClr val="tx2"/>
          </a:solidFill>
          <a:latin typeface="Arial"/>
          <a:ea typeface="+mn-ea"/>
          <a:cs typeface="Arial"/>
        </a:defRPr>
      </a:lvl1pPr>
      <a:lvl2pPr marL="274638" indent="-273050" algn="l" rtl="0" fontAlgn="base">
        <a:lnSpc>
          <a:spcPct val="120000"/>
        </a:lnSpc>
        <a:spcBef>
          <a:spcPct val="60000"/>
        </a:spcBef>
        <a:spcAft>
          <a:spcPct val="0"/>
        </a:spcAft>
        <a:buClr>
          <a:srgbClr val="131B66"/>
        </a:buClr>
        <a:buFont typeface="Times" pitchFamily="4" charset="0"/>
        <a:buChar char="•"/>
        <a:defRPr sz="1600" b="0" i="0">
          <a:solidFill>
            <a:schemeClr val="tx2"/>
          </a:solidFill>
          <a:latin typeface="Arial"/>
          <a:ea typeface="ＭＳ Ｐゴシック" pitchFamily="4" charset="-128"/>
          <a:cs typeface="Arial"/>
        </a:defRPr>
      </a:lvl2pPr>
      <a:lvl3pPr marL="517525" indent="-2413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buChar char="–"/>
        <a:defRPr sz="1400" b="0" i="0">
          <a:solidFill>
            <a:schemeClr val="tx2"/>
          </a:solidFill>
          <a:latin typeface="Arial"/>
          <a:ea typeface="ＭＳ Ｐゴシック" pitchFamily="4" charset="-128"/>
          <a:cs typeface="Arial"/>
        </a:defRPr>
      </a:lvl3pPr>
      <a:lvl4pPr marL="7477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Clr>
          <a:srgbClr val="131B66"/>
        </a:buClr>
        <a:buFont typeface="Times" pitchFamily="4" charset="0"/>
        <a:buChar char="•"/>
        <a:defRPr sz="1600" b="0" i="0">
          <a:solidFill>
            <a:srgbClr val="262626"/>
          </a:solidFill>
          <a:latin typeface="Arial"/>
          <a:ea typeface="ＭＳ Ｐゴシック" pitchFamily="4" charset="-128"/>
          <a:cs typeface="Arial"/>
        </a:defRPr>
      </a:lvl4pPr>
      <a:lvl5pPr marL="11668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1600" b="0" i="0">
          <a:solidFill>
            <a:srgbClr val="262626"/>
          </a:solidFill>
          <a:latin typeface="Arial"/>
          <a:ea typeface="ＭＳ Ｐゴシック" pitchFamily="4" charset="-128"/>
          <a:cs typeface="Arial"/>
        </a:defRPr>
      </a:lvl5pPr>
      <a:lvl6pPr marL="16240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pitchFamily="4" charset="-128"/>
        </a:defRPr>
      </a:lvl6pPr>
      <a:lvl7pPr marL="20812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pitchFamily="4" charset="-128"/>
        </a:defRPr>
      </a:lvl7pPr>
      <a:lvl8pPr marL="25384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pitchFamily="4" charset="-128"/>
        </a:defRPr>
      </a:lvl8pPr>
      <a:lvl9pPr marL="2995613" indent="-228600" algn="l" rtl="0" fontAlgn="base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DXRAY+Cyan Strap.png"/>
          <p:cNvPicPr>
            <a:picLocks noChangeAspect="1"/>
          </p:cNvPicPr>
          <p:nvPr userDrawn="1"/>
        </p:nvPicPr>
        <p:blipFill>
          <a:blip r:embed="rId4"/>
          <a:srcRect t="80647"/>
          <a:stretch>
            <a:fillRect/>
          </a:stretch>
        </p:blipFill>
        <p:spPr>
          <a:xfrm>
            <a:off x="5867400" y="6019800"/>
            <a:ext cx="2769896" cy="164570"/>
          </a:xfrm>
          <a:prstGeom prst="rect">
            <a:avLst/>
          </a:prstGeom>
        </p:spPr>
      </p:pic>
      <p:pic>
        <p:nvPicPr>
          <p:cNvPr id="4" name="Picture 3" descr="Image Scan 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5798" y="2715954"/>
            <a:ext cx="3810001" cy="500043"/>
          </a:xfrm>
          <a:prstGeom prst="rect">
            <a:avLst/>
          </a:prstGeom>
        </p:spPr>
      </p:pic>
      <p:pic>
        <p:nvPicPr>
          <p:cNvPr id="7" name="Picture 6" descr="3DX-RAY is a trading company of Image Sca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5800" y="3630354"/>
            <a:ext cx="3809999" cy="179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2839104"/>
            <a:ext cx="6477000" cy="1219200"/>
          </a:xfrm>
        </p:spPr>
        <p:txBody>
          <a:bodyPr/>
          <a:lstStyle/>
          <a:p>
            <a:r>
              <a:rPr lang="en-US" cap="none" dirty="0"/>
              <a:t>Image Scan Holdings PLC</a:t>
            </a:r>
            <a:br>
              <a:rPr lang="en-US" cap="none" dirty="0"/>
            </a:br>
            <a:r>
              <a:rPr lang="en-US" cap="none" dirty="0"/>
              <a:t>AGM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604" y="523817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latin typeface="+mn-lt"/>
                <a:cs typeface="Rubik Light"/>
              </a:rPr>
              <a:t>21</a:t>
            </a:r>
            <a:r>
              <a:rPr lang="en-US" sz="1400" b="0" i="0" baseline="30000" dirty="0">
                <a:latin typeface="+mn-lt"/>
                <a:cs typeface="Rubik Light"/>
              </a:rPr>
              <a:t>st</a:t>
            </a:r>
            <a:r>
              <a:rPr lang="en-US" sz="1400" b="0" i="0" dirty="0">
                <a:latin typeface="+mn-lt"/>
                <a:cs typeface="Rubik Light"/>
              </a:rPr>
              <a:t> February 2017</a:t>
            </a:r>
            <a:endParaRPr lang="en-US" sz="1400" dirty="0">
              <a:latin typeface="+mn-lt"/>
              <a:cs typeface="Rubik Medium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61372" y="445079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chemeClr val="tx1"/>
                </a:solidFill>
                <a:latin typeface="Arial"/>
                <a:cs typeface="Arial"/>
              </a:rPr>
              <a:t>William Mawer - Chairman</a:t>
            </a:r>
            <a:endParaRPr kumimoji="0" lang="en-US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83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Security – accessories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239713"/>
            <a:ext cx="506288" cy="293687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261832"/>
            <a:ext cx="4626928" cy="132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kern="0" dirty="0"/>
              <a:t>New range of portable X-ray accessories</a:t>
            </a:r>
          </a:p>
          <a:p>
            <a:pPr>
              <a:lnSpc>
                <a:spcPct val="100000"/>
              </a:lnSpc>
            </a:pPr>
            <a:r>
              <a:rPr lang="en-GB" kern="0" dirty="0"/>
              <a:t>New stands, radiation protection, portability</a:t>
            </a:r>
          </a:p>
          <a:p>
            <a:pPr>
              <a:lnSpc>
                <a:spcPct val="100000"/>
              </a:lnSpc>
            </a:pPr>
            <a:r>
              <a:rPr lang="en-GB" kern="0" dirty="0"/>
              <a:t>New computers and communications options</a:t>
            </a:r>
          </a:p>
          <a:p>
            <a:pPr>
              <a:lnSpc>
                <a:spcPct val="100000"/>
              </a:lnSpc>
            </a:pPr>
            <a:endParaRPr lang="en-GB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16523" y="1234071"/>
            <a:ext cx="3483989" cy="12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kern="0" dirty="0"/>
              <a:t>Improved deployment flexibility</a:t>
            </a:r>
          </a:p>
          <a:p>
            <a:pPr>
              <a:lnSpc>
                <a:spcPct val="100000"/>
              </a:lnSpc>
            </a:pPr>
            <a:r>
              <a:rPr lang="en-GB" kern="0" dirty="0"/>
              <a:t>Differentiation vs competition</a:t>
            </a:r>
          </a:p>
          <a:p>
            <a:pPr>
              <a:lnSpc>
                <a:spcPct val="100000"/>
              </a:lnSpc>
            </a:pPr>
            <a:r>
              <a:rPr lang="en-GB" kern="0" dirty="0"/>
              <a:t>Adds value to orders</a:t>
            </a:r>
          </a:p>
          <a:p>
            <a:pPr>
              <a:lnSpc>
                <a:spcPct val="100000"/>
              </a:lnSpc>
            </a:pPr>
            <a:endParaRPr lang="en-GB" kern="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5" y="3618454"/>
            <a:ext cx="2392387" cy="196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87" y="3388699"/>
            <a:ext cx="2433645" cy="21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32" y="3780259"/>
            <a:ext cx="2758596" cy="16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20002" y="3161253"/>
            <a:ext cx="4176464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kern="0" dirty="0"/>
              <a:t>Example: flexible new generator stand</a:t>
            </a:r>
          </a:p>
          <a:p>
            <a:pPr>
              <a:lnSpc>
                <a:spcPct val="100000"/>
              </a:lnSpc>
            </a:pPr>
            <a:endParaRPr lang="en-GB" b="1" kern="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67445" y="3009721"/>
            <a:ext cx="793700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0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industrial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13" y="4212105"/>
            <a:ext cx="8326841" cy="1570112"/>
          </a:xfrm>
        </p:spPr>
        <p:txBody>
          <a:bodyPr/>
          <a:lstStyle/>
          <a:p>
            <a:r>
              <a:rPr lang="en-GB" dirty="0"/>
              <a:t>Units sold, margin and support revenue all increased during FY2017</a:t>
            </a:r>
          </a:p>
          <a:p>
            <a:r>
              <a:rPr lang="en-GB" dirty="0"/>
              <a:t>Customer funded development for new techniques, system integration and software functionality </a:t>
            </a:r>
          </a:p>
          <a:p>
            <a:r>
              <a:rPr lang="en-GB" dirty="0"/>
              <a:t>Developing new IP for inspection of large diesel filters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239713"/>
            <a:ext cx="506288" cy="293687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3389" y="1043181"/>
            <a:ext cx="821506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600" dirty="0"/>
              <a:t>Now focussed on a single high growth niche improving manufacturing processes for automotive emission control systems</a:t>
            </a:r>
          </a:p>
          <a:p>
            <a:pPr>
              <a:defRPr/>
            </a:pPr>
            <a:r>
              <a:rPr lang="en-GB" altLang="en-US" sz="1600" dirty="0"/>
              <a:t>We inspect  catalytic converters and diesel particular filters </a:t>
            </a:r>
          </a:p>
        </p:txBody>
      </p:sp>
      <p:pic>
        <p:nvPicPr>
          <p:cNvPr id="9" name="Picture 2" descr="Z:\Marketing\Websites\Quiet storm web\Images\175 wide\MDXi with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5385"/>
            <a:ext cx="1674272" cy="1600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54" y="2055321"/>
            <a:ext cx="1426086" cy="1816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24842" y="2055385"/>
            <a:ext cx="281153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Off-line X-Ray</a:t>
            </a:r>
          </a:p>
          <a:p>
            <a:pPr>
              <a:defRPr/>
            </a:pPr>
            <a:r>
              <a:rPr lang="en-GB" altLang="en-US" sz="1400" dirty="0"/>
              <a:t>Used to develop manufacturing methods and test at low volumes</a:t>
            </a:r>
          </a:p>
          <a:p>
            <a:pPr>
              <a:defRPr/>
            </a:pP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3133334"/>
            <a:ext cx="22479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In-line X-Ray </a:t>
            </a:r>
          </a:p>
          <a:p>
            <a:pPr>
              <a:defRPr/>
            </a:pPr>
            <a:r>
              <a:rPr lang="en-GB" altLang="en-US" sz="1400" dirty="0"/>
              <a:t>Used to carry out in-line production quality checks</a:t>
            </a:r>
          </a:p>
        </p:txBody>
      </p:sp>
    </p:spTree>
    <p:extLst>
      <p:ext uri="{BB962C8B-B14F-4D97-AF65-F5344CB8AC3E}">
        <p14:creationId xmlns:p14="http://schemas.microsoft.com/office/powerpoint/2010/main" val="25214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Image Scan – longer term view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3525" y="2414588"/>
            <a:ext cx="4191000" cy="2557462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GB" dirty="0"/>
              <a:t>Long term aim: to build a substantial technology company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GB" dirty="0"/>
              <a:t>Growth in ISH market cap makes acquisitions achievable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/>
              <a:t>Very experienced team with many acquisitions in last 10 years </a:t>
            </a:r>
          </a:p>
        </p:txBody>
      </p:sp>
      <p:grpSp>
        <p:nvGrpSpPr>
          <p:cNvPr id="25604" name="Group 1"/>
          <p:cNvGrpSpPr>
            <a:grpSpLocks/>
          </p:cNvGrpSpPr>
          <p:nvPr/>
        </p:nvGrpSpPr>
        <p:grpSpPr bwMode="auto">
          <a:xfrm>
            <a:off x="5419725" y="2457451"/>
            <a:ext cx="2797175" cy="2316162"/>
            <a:chOff x="2374413" y="1614087"/>
            <a:chExt cx="4644981" cy="3610699"/>
          </a:xfrm>
        </p:grpSpPr>
        <p:sp>
          <p:nvSpPr>
            <p:cNvPr id="3" name="Circular Arrow 2"/>
            <p:cNvSpPr/>
            <p:nvPr/>
          </p:nvSpPr>
          <p:spPr>
            <a:xfrm>
              <a:off x="2978103" y="1614087"/>
              <a:ext cx="3450782" cy="3449839"/>
            </a:xfrm>
            <a:prstGeom prst="circularArrow">
              <a:avLst>
                <a:gd name="adj1" fmla="val 4668"/>
                <a:gd name="adj2" fmla="val 272909"/>
                <a:gd name="adj3" fmla="val 13075285"/>
                <a:gd name="adj4" fmla="val 17866865"/>
                <a:gd name="adj5" fmla="val 4847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>
              <a:off x="3623971" y="1671006"/>
              <a:ext cx="2156410" cy="1076529"/>
            </a:xfrm>
            <a:custGeom>
              <a:avLst/>
              <a:gdLst>
                <a:gd name="connsiteX0" fmla="*/ 0 w 2152267"/>
                <a:gd name="connsiteY0" fmla="*/ 179359 h 1076133"/>
                <a:gd name="connsiteX1" fmla="*/ 179359 w 2152267"/>
                <a:gd name="connsiteY1" fmla="*/ 0 h 1076133"/>
                <a:gd name="connsiteX2" fmla="*/ 1972908 w 2152267"/>
                <a:gd name="connsiteY2" fmla="*/ 0 h 1076133"/>
                <a:gd name="connsiteX3" fmla="*/ 2152267 w 2152267"/>
                <a:gd name="connsiteY3" fmla="*/ 179359 h 1076133"/>
                <a:gd name="connsiteX4" fmla="*/ 2152267 w 2152267"/>
                <a:gd name="connsiteY4" fmla="*/ 896774 h 1076133"/>
                <a:gd name="connsiteX5" fmla="*/ 1972908 w 2152267"/>
                <a:gd name="connsiteY5" fmla="*/ 1076133 h 1076133"/>
                <a:gd name="connsiteX6" fmla="*/ 179359 w 2152267"/>
                <a:gd name="connsiteY6" fmla="*/ 1076133 h 1076133"/>
                <a:gd name="connsiteX7" fmla="*/ 0 w 2152267"/>
                <a:gd name="connsiteY7" fmla="*/ 896774 h 1076133"/>
                <a:gd name="connsiteX8" fmla="*/ 0 w 2152267"/>
                <a:gd name="connsiteY8" fmla="*/ 179359 h 10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267" h="1076133">
                  <a:moveTo>
                    <a:pt x="0" y="179359"/>
                  </a:moveTo>
                  <a:cubicBezTo>
                    <a:pt x="0" y="80302"/>
                    <a:pt x="80302" y="0"/>
                    <a:pt x="179359" y="0"/>
                  </a:cubicBezTo>
                  <a:lnTo>
                    <a:pt x="1972908" y="0"/>
                  </a:lnTo>
                  <a:cubicBezTo>
                    <a:pt x="2071965" y="0"/>
                    <a:pt x="2152267" y="80302"/>
                    <a:pt x="2152267" y="179359"/>
                  </a:cubicBezTo>
                  <a:lnTo>
                    <a:pt x="2152267" y="896774"/>
                  </a:lnTo>
                  <a:cubicBezTo>
                    <a:pt x="2152267" y="995831"/>
                    <a:pt x="2071965" y="1076133"/>
                    <a:pt x="1972908" y="1076133"/>
                  </a:cubicBezTo>
                  <a:lnTo>
                    <a:pt x="179359" y="1076133"/>
                  </a:lnTo>
                  <a:cubicBezTo>
                    <a:pt x="80302" y="1076133"/>
                    <a:pt x="0" y="995831"/>
                    <a:pt x="0" y="896774"/>
                  </a:cubicBezTo>
                  <a:lnTo>
                    <a:pt x="0" y="179359"/>
                  </a:lnTo>
                  <a:close/>
                </a:path>
              </a:pathLst>
            </a:custGeom>
            <a:solidFill>
              <a:srgbClr val="CBCB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82" tIns="147782" rIns="147782" bIns="14778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Organic Growth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868256" y="2900971"/>
              <a:ext cx="2151138" cy="1076527"/>
            </a:xfrm>
            <a:custGeom>
              <a:avLst/>
              <a:gdLst>
                <a:gd name="connsiteX0" fmla="*/ 0 w 2152267"/>
                <a:gd name="connsiteY0" fmla="*/ 179359 h 1076133"/>
                <a:gd name="connsiteX1" fmla="*/ 179359 w 2152267"/>
                <a:gd name="connsiteY1" fmla="*/ 0 h 1076133"/>
                <a:gd name="connsiteX2" fmla="*/ 1972908 w 2152267"/>
                <a:gd name="connsiteY2" fmla="*/ 0 h 1076133"/>
                <a:gd name="connsiteX3" fmla="*/ 2152267 w 2152267"/>
                <a:gd name="connsiteY3" fmla="*/ 179359 h 1076133"/>
                <a:gd name="connsiteX4" fmla="*/ 2152267 w 2152267"/>
                <a:gd name="connsiteY4" fmla="*/ 896774 h 1076133"/>
                <a:gd name="connsiteX5" fmla="*/ 1972908 w 2152267"/>
                <a:gd name="connsiteY5" fmla="*/ 1076133 h 1076133"/>
                <a:gd name="connsiteX6" fmla="*/ 179359 w 2152267"/>
                <a:gd name="connsiteY6" fmla="*/ 1076133 h 1076133"/>
                <a:gd name="connsiteX7" fmla="*/ 0 w 2152267"/>
                <a:gd name="connsiteY7" fmla="*/ 896774 h 1076133"/>
                <a:gd name="connsiteX8" fmla="*/ 0 w 2152267"/>
                <a:gd name="connsiteY8" fmla="*/ 179359 h 10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267" h="1076133">
                  <a:moveTo>
                    <a:pt x="0" y="179359"/>
                  </a:moveTo>
                  <a:cubicBezTo>
                    <a:pt x="0" y="80302"/>
                    <a:pt x="80302" y="0"/>
                    <a:pt x="179359" y="0"/>
                  </a:cubicBezTo>
                  <a:lnTo>
                    <a:pt x="1972908" y="0"/>
                  </a:lnTo>
                  <a:cubicBezTo>
                    <a:pt x="2071965" y="0"/>
                    <a:pt x="2152267" y="80302"/>
                    <a:pt x="2152267" y="179359"/>
                  </a:cubicBezTo>
                  <a:lnTo>
                    <a:pt x="2152267" y="896774"/>
                  </a:lnTo>
                  <a:cubicBezTo>
                    <a:pt x="2152267" y="995831"/>
                    <a:pt x="2071965" y="1076133"/>
                    <a:pt x="1972908" y="1076133"/>
                  </a:cubicBezTo>
                  <a:lnTo>
                    <a:pt x="179359" y="1076133"/>
                  </a:lnTo>
                  <a:cubicBezTo>
                    <a:pt x="80302" y="1076133"/>
                    <a:pt x="0" y="995831"/>
                    <a:pt x="0" y="896774"/>
                  </a:cubicBezTo>
                  <a:lnTo>
                    <a:pt x="0" y="179359"/>
                  </a:lnTo>
                  <a:close/>
                </a:path>
              </a:pathLst>
            </a:custGeom>
            <a:solidFill>
              <a:srgbClr val="CBCB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82" tIns="147782" rIns="147782" bIns="14778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Share price improvement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613426" y="4148259"/>
              <a:ext cx="2151138" cy="1076527"/>
            </a:xfrm>
            <a:custGeom>
              <a:avLst/>
              <a:gdLst>
                <a:gd name="connsiteX0" fmla="*/ 0 w 2152267"/>
                <a:gd name="connsiteY0" fmla="*/ 179359 h 1076133"/>
                <a:gd name="connsiteX1" fmla="*/ 179359 w 2152267"/>
                <a:gd name="connsiteY1" fmla="*/ 0 h 1076133"/>
                <a:gd name="connsiteX2" fmla="*/ 1972908 w 2152267"/>
                <a:gd name="connsiteY2" fmla="*/ 0 h 1076133"/>
                <a:gd name="connsiteX3" fmla="*/ 2152267 w 2152267"/>
                <a:gd name="connsiteY3" fmla="*/ 179359 h 1076133"/>
                <a:gd name="connsiteX4" fmla="*/ 2152267 w 2152267"/>
                <a:gd name="connsiteY4" fmla="*/ 896774 h 1076133"/>
                <a:gd name="connsiteX5" fmla="*/ 1972908 w 2152267"/>
                <a:gd name="connsiteY5" fmla="*/ 1076133 h 1076133"/>
                <a:gd name="connsiteX6" fmla="*/ 179359 w 2152267"/>
                <a:gd name="connsiteY6" fmla="*/ 1076133 h 1076133"/>
                <a:gd name="connsiteX7" fmla="*/ 0 w 2152267"/>
                <a:gd name="connsiteY7" fmla="*/ 896774 h 1076133"/>
                <a:gd name="connsiteX8" fmla="*/ 0 w 2152267"/>
                <a:gd name="connsiteY8" fmla="*/ 179359 h 10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267" h="1076133">
                  <a:moveTo>
                    <a:pt x="0" y="179359"/>
                  </a:moveTo>
                  <a:cubicBezTo>
                    <a:pt x="0" y="80302"/>
                    <a:pt x="80302" y="0"/>
                    <a:pt x="179359" y="0"/>
                  </a:cubicBezTo>
                  <a:lnTo>
                    <a:pt x="1972908" y="0"/>
                  </a:lnTo>
                  <a:cubicBezTo>
                    <a:pt x="2071965" y="0"/>
                    <a:pt x="2152267" y="80302"/>
                    <a:pt x="2152267" y="179359"/>
                  </a:cubicBezTo>
                  <a:lnTo>
                    <a:pt x="2152267" y="896774"/>
                  </a:lnTo>
                  <a:cubicBezTo>
                    <a:pt x="2152267" y="995831"/>
                    <a:pt x="2071965" y="1076133"/>
                    <a:pt x="1972908" y="1076133"/>
                  </a:cubicBezTo>
                  <a:lnTo>
                    <a:pt x="179359" y="1076133"/>
                  </a:lnTo>
                  <a:cubicBezTo>
                    <a:pt x="80302" y="1076133"/>
                    <a:pt x="0" y="995831"/>
                    <a:pt x="0" y="896774"/>
                  </a:cubicBezTo>
                  <a:lnTo>
                    <a:pt x="0" y="179359"/>
                  </a:lnTo>
                  <a:close/>
                </a:path>
              </a:pathLst>
            </a:custGeom>
            <a:solidFill>
              <a:srgbClr val="CBCB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82" tIns="147782" rIns="147782" bIns="14778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Acquisition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374413" y="2908395"/>
              <a:ext cx="2151138" cy="1076529"/>
            </a:xfrm>
            <a:custGeom>
              <a:avLst/>
              <a:gdLst>
                <a:gd name="connsiteX0" fmla="*/ 0 w 2152267"/>
                <a:gd name="connsiteY0" fmla="*/ 179359 h 1076133"/>
                <a:gd name="connsiteX1" fmla="*/ 179359 w 2152267"/>
                <a:gd name="connsiteY1" fmla="*/ 0 h 1076133"/>
                <a:gd name="connsiteX2" fmla="*/ 1972908 w 2152267"/>
                <a:gd name="connsiteY2" fmla="*/ 0 h 1076133"/>
                <a:gd name="connsiteX3" fmla="*/ 2152267 w 2152267"/>
                <a:gd name="connsiteY3" fmla="*/ 179359 h 1076133"/>
                <a:gd name="connsiteX4" fmla="*/ 2152267 w 2152267"/>
                <a:gd name="connsiteY4" fmla="*/ 896774 h 1076133"/>
                <a:gd name="connsiteX5" fmla="*/ 1972908 w 2152267"/>
                <a:gd name="connsiteY5" fmla="*/ 1076133 h 1076133"/>
                <a:gd name="connsiteX6" fmla="*/ 179359 w 2152267"/>
                <a:gd name="connsiteY6" fmla="*/ 1076133 h 1076133"/>
                <a:gd name="connsiteX7" fmla="*/ 0 w 2152267"/>
                <a:gd name="connsiteY7" fmla="*/ 896774 h 1076133"/>
                <a:gd name="connsiteX8" fmla="*/ 0 w 2152267"/>
                <a:gd name="connsiteY8" fmla="*/ 179359 h 10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267" h="1076133">
                  <a:moveTo>
                    <a:pt x="0" y="179359"/>
                  </a:moveTo>
                  <a:cubicBezTo>
                    <a:pt x="0" y="80302"/>
                    <a:pt x="80302" y="0"/>
                    <a:pt x="179359" y="0"/>
                  </a:cubicBezTo>
                  <a:lnTo>
                    <a:pt x="1972908" y="0"/>
                  </a:lnTo>
                  <a:cubicBezTo>
                    <a:pt x="2071965" y="0"/>
                    <a:pt x="2152267" y="80302"/>
                    <a:pt x="2152267" y="179359"/>
                  </a:cubicBezTo>
                  <a:lnTo>
                    <a:pt x="2152267" y="896774"/>
                  </a:lnTo>
                  <a:cubicBezTo>
                    <a:pt x="2152267" y="995831"/>
                    <a:pt x="2071965" y="1076133"/>
                    <a:pt x="1972908" y="1076133"/>
                  </a:cubicBezTo>
                  <a:lnTo>
                    <a:pt x="179359" y="1076133"/>
                  </a:lnTo>
                  <a:cubicBezTo>
                    <a:pt x="80302" y="1076133"/>
                    <a:pt x="0" y="995831"/>
                    <a:pt x="0" y="896774"/>
                  </a:cubicBezTo>
                  <a:lnTo>
                    <a:pt x="0" y="179359"/>
                  </a:lnTo>
                  <a:close/>
                </a:path>
              </a:pathLst>
            </a:custGeom>
            <a:solidFill>
              <a:srgbClr val="CBCB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82" tIns="147782" rIns="147782" bIns="14778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Scale</a:t>
              </a:r>
            </a:p>
          </p:txBody>
        </p:sp>
      </p:grpSp>
      <p:sp>
        <p:nvSpPr>
          <p:cNvPr id="8" name="Circle: Hollow 7"/>
          <p:cNvSpPr/>
          <p:nvPr/>
        </p:nvSpPr>
        <p:spPr>
          <a:xfrm>
            <a:off x="5127625" y="2024063"/>
            <a:ext cx="3371850" cy="3201988"/>
          </a:xfrm>
          <a:prstGeom prst="donut">
            <a:avLst>
              <a:gd name="adj" fmla="val 9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13" name="Circle: Hollow 12"/>
          <p:cNvSpPr/>
          <p:nvPr/>
        </p:nvSpPr>
        <p:spPr>
          <a:xfrm>
            <a:off x="4799013" y="1662113"/>
            <a:ext cx="4044950" cy="3924300"/>
          </a:xfrm>
          <a:prstGeom prst="donut">
            <a:avLst>
              <a:gd name="adj" fmla="val 8864"/>
            </a:avLst>
          </a:prstGeom>
          <a:solidFill>
            <a:srgbClr val="CBC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691313" y="4902201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/>
              <a:t>?</a:t>
            </a:r>
          </a:p>
        </p:txBody>
      </p: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6777038" y="2068513"/>
            <a:ext cx="88900" cy="207963"/>
            <a:chOff x="774962" y="1919931"/>
            <a:chExt cx="218920" cy="3592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74962" y="2092688"/>
              <a:ext cx="129005" cy="186467"/>
            </a:xfrm>
            <a:prstGeom prst="line">
              <a:avLst/>
            </a:prstGeom>
            <a:ln w="38100">
              <a:solidFill>
                <a:srgbClr val="1D1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03967" y="1919931"/>
              <a:ext cx="89915" cy="331802"/>
            </a:xfrm>
            <a:prstGeom prst="line">
              <a:avLst/>
            </a:prstGeom>
            <a:ln w="38100">
              <a:solidFill>
                <a:srgbClr val="1D1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8269288" y="3530601"/>
            <a:ext cx="88900" cy="206375"/>
            <a:chOff x="774962" y="1919931"/>
            <a:chExt cx="218920" cy="35922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74962" y="2094016"/>
              <a:ext cx="129005" cy="185139"/>
            </a:xfrm>
            <a:prstGeom prst="line">
              <a:avLst/>
            </a:prstGeom>
            <a:ln w="38100">
              <a:solidFill>
                <a:srgbClr val="1D1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03967" y="1919931"/>
              <a:ext cx="89915" cy="331591"/>
            </a:xfrm>
            <a:prstGeom prst="line">
              <a:avLst/>
            </a:prstGeom>
            <a:ln w="38100">
              <a:solidFill>
                <a:srgbClr val="1D1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5413375" y="1249363"/>
            <a:ext cx="290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chemeClr val="accent4"/>
                </a:solidFill>
              </a:rPr>
              <a:t>Overall growth approach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6640513" y="1709738"/>
            <a:ext cx="396875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Right 25"/>
          <p:cNvSpPr/>
          <p:nvPr/>
        </p:nvSpPr>
        <p:spPr>
          <a:xfrm rot="16200000">
            <a:off x="4755356" y="3432970"/>
            <a:ext cx="396875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Arrow: Right 27"/>
          <p:cNvSpPr/>
          <p:nvPr/>
        </p:nvSpPr>
        <p:spPr>
          <a:xfrm flipH="1">
            <a:off x="6667500" y="5278438"/>
            <a:ext cx="398463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Arrow: Right 28"/>
          <p:cNvSpPr/>
          <p:nvPr/>
        </p:nvSpPr>
        <p:spPr>
          <a:xfrm rot="5400000">
            <a:off x="8493919" y="3493295"/>
            <a:ext cx="396875" cy="26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5615" name="Slide Number Placeholder 33"/>
          <p:cNvSpPr txBox="1">
            <a:spLocks/>
          </p:cNvSpPr>
          <p:nvPr/>
        </p:nvSpPr>
        <p:spPr bwMode="auto">
          <a:xfrm>
            <a:off x="201613" y="6451600"/>
            <a:ext cx="4349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E0AAC2-47C3-41EE-8AF2-3A45988865DA}" type="slidenum">
              <a:rPr lang="en-GB" altLang="en-US" sz="1600"/>
              <a:pPr/>
              <a:t>12</a:t>
            </a:fld>
            <a:endParaRPr lang="en-GB" altLang="en-US" sz="160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239713"/>
            <a:ext cx="506288" cy="293687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750" y="255588"/>
            <a:ext cx="5875338" cy="446087"/>
          </a:xfrm>
        </p:spPr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3579" y="1268761"/>
            <a:ext cx="7166774" cy="2808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553"/>
              </a:buClr>
              <a:buSzPct val="110000"/>
              <a:buChar char="•"/>
              <a:defRPr sz="2000">
                <a:solidFill>
                  <a:srgbClr val="003553"/>
                </a:solidFill>
                <a:latin typeface="+mn-lt"/>
                <a:ea typeface="MS PGothic" panose="020B0600070205080204" pitchFamily="34" charset="-128"/>
                <a:cs typeface="MS PGothic" pitchFamily="34" charset="-128"/>
              </a:defRPr>
            </a:lvl1pPr>
            <a:lvl2pPr marL="714375" indent="-2667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553"/>
              </a:buClr>
              <a:buSzPct val="110000"/>
              <a:buChar char="–"/>
              <a:defRPr>
                <a:solidFill>
                  <a:srgbClr val="003553"/>
                </a:solidFill>
                <a:latin typeface="+mn-lt"/>
                <a:ea typeface="MS PGothic" panose="020B0600070205080204" pitchFamily="34" charset="-128"/>
              </a:defRPr>
            </a:lvl2pPr>
            <a:lvl3pPr marL="1076325" indent="-18097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553"/>
              </a:buClr>
              <a:buSzPct val="110000"/>
              <a:buChar char="•"/>
              <a:defRPr sz="1600">
                <a:solidFill>
                  <a:srgbClr val="003553"/>
                </a:solidFill>
                <a:latin typeface="+mn-lt"/>
                <a:ea typeface="MS PGothic" panose="020B0600070205080204" pitchFamily="34" charset="-128"/>
              </a:defRPr>
            </a:lvl3pPr>
            <a:lvl4pPr marL="1438275" indent="-18097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553"/>
              </a:buClr>
              <a:buSzPct val="110000"/>
              <a:buChar char="–"/>
              <a:defRPr sz="1400">
                <a:solidFill>
                  <a:srgbClr val="003553"/>
                </a:solidFill>
                <a:latin typeface="+mn-lt"/>
                <a:ea typeface="MS PGothic" panose="020B0600070205080204" pitchFamily="34" charset="-128"/>
              </a:defRPr>
            </a:lvl4pPr>
            <a:lvl5pPr marL="1790700" indent="-1714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3553"/>
              </a:buClr>
              <a:buSzPct val="110000"/>
              <a:buChar char="»"/>
              <a:defRPr sz="1400">
                <a:solidFill>
                  <a:srgbClr val="003553"/>
                </a:solidFill>
                <a:latin typeface="+mn-lt"/>
                <a:ea typeface="MS PGothic" panose="020B0600070205080204" pitchFamily="34" charset="-128"/>
              </a:defRPr>
            </a:lvl5pPr>
            <a:lvl6pPr marL="2247900" indent="-17145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70AF"/>
              </a:buClr>
              <a:buSzPct val="110000"/>
              <a:buChar char="»"/>
              <a:defRPr sz="1400">
                <a:solidFill>
                  <a:srgbClr val="003553"/>
                </a:solidFill>
                <a:latin typeface="+mn-lt"/>
              </a:defRPr>
            </a:lvl6pPr>
            <a:lvl7pPr marL="2705100" indent="-17145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70AF"/>
              </a:buClr>
              <a:buSzPct val="110000"/>
              <a:buChar char="»"/>
              <a:defRPr sz="1400">
                <a:solidFill>
                  <a:srgbClr val="003553"/>
                </a:solidFill>
                <a:latin typeface="+mn-lt"/>
              </a:defRPr>
            </a:lvl7pPr>
            <a:lvl8pPr marL="3162300" indent="-17145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70AF"/>
              </a:buClr>
              <a:buSzPct val="110000"/>
              <a:buChar char="»"/>
              <a:defRPr sz="1400">
                <a:solidFill>
                  <a:srgbClr val="003553"/>
                </a:solidFill>
                <a:latin typeface="+mn-lt"/>
              </a:defRPr>
            </a:lvl8pPr>
            <a:lvl9pPr marL="3619500" indent="-17145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70AF"/>
              </a:buClr>
              <a:buSzPct val="110000"/>
              <a:buChar char="»"/>
              <a:defRPr sz="1400">
                <a:solidFill>
                  <a:srgbClr val="003553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600" dirty="0">
                <a:solidFill>
                  <a:schemeClr val="accent4"/>
                </a:solidFill>
              </a:rPr>
              <a:t>An excellent year, built on solid growth in core markets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600" dirty="0">
                <a:solidFill>
                  <a:schemeClr val="accent4"/>
                </a:solidFill>
              </a:rPr>
              <a:t>Strong order book and cash point to good H1- FY16/17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600" dirty="0">
                <a:solidFill>
                  <a:schemeClr val="accent4"/>
                </a:solidFill>
              </a:rPr>
              <a:t>Strong product pipeline and new customers point to future organic growth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600" dirty="0">
                <a:solidFill>
                  <a:schemeClr val="accent4"/>
                </a:solidFill>
              </a:rPr>
              <a:t>Potential for acquisition growth in relevant sectors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1600" dirty="0">
                <a:solidFill>
                  <a:schemeClr val="accent4"/>
                </a:solidFill>
              </a:rPr>
              <a:t>An ambitious management team with relevant experience</a:t>
            </a:r>
          </a:p>
        </p:txBody>
      </p:sp>
      <p:sp>
        <p:nvSpPr>
          <p:cNvPr id="26628" name="Slide Number Placeholder 33"/>
          <p:cNvSpPr txBox="1">
            <a:spLocks/>
          </p:cNvSpPr>
          <p:nvPr/>
        </p:nvSpPr>
        <p:spPr bwMode="auto">
          <a:xfrm>
            <a:off x="201613" y="6451600"/>
            <a:ext cx="550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6262A-9B6E-4F16-ACDF-4A0A8306A86C}" type="slidenum">
              <a:rPr lang="en-GB" altLang="en-US" sz="1600"/>
              <a:pPr/>
              <a:t>13</a:t>
            </a:fld>
            <a:endParaRPr lang="en-GB" altLang="en-US" sz="1600"/>
          </a:p>
        </p:txBody>
      </p:sp>
      <p:pic>
        <p:nvPicPr>
          <p:cNvPr id="2662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84" y="3933056"/>
            <a:ext cx="29940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3960014"/>
            <a:ext cx="1655762" cy="210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239713"/>
            <a:ext cx="506288" cy="293687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4800600" cy="175260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3074" name="Picture 9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4864"/>
            <a:ext cx="3436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457201"/>
            <a:ext cx="6846912" cy="533400"/>
          </a:xfrm>
        </p:spPr>
        <p:txBody>
          <a:bodyPr/>
          <a:lstStyle/>
          <a:p>
            <a:r>
              <a:rPr lang="en-US" dirty="0"/>
              <a:t>Introduction to Image Scan Holdings PLC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916832"/>
            <a:ext cx="5109195" cy="32815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Developer and manufacturer of X-ray inspection systems focussed on two distinct segments</a:t>
            </a:r>
          </a:p>
          <a:p>
            <a:pPr lvl="2">
              <a:defRPr/>
            </a:pPr>
            <a:r>
              <a:rPr lang="en-GB" altLang="en-US" dirty="0"/>
              <a:t>Portable X-ray for security and bomb detection</a:t>
            </a:r>
          </a:p>
          <a:p>
            <a:pPr lvl="2">
              <a:defRPr/>
            </a:pPr>
            <a:r>
              <a:rPr lang="en-GB" altLang="en-US" dirty="0"/>
              <a:t>Industrial inspection for automotive emission control systems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Successful exporter (80% of sales overseas)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Expanding product range in growing markets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17 staff based in Loughborough, UK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968-4576-8245-B1C7-9D2FDA151DA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95" y="1443637"/>
            <a:ext cx="3302635" cy="3334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71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7639000" cy="533400"/>
          </a:xfrm>
        </p:spPr>
        <p:txBody>
          <a:bodyPr/>
          <a:lstStyle/>
          <a:p>
            <a:r>
              <a:rPr lang="en-GB" dirty="0"/>
              <a:t>New public face for Image Scan and 3DX-Ray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2372334"/>
            <a:ext cx="2907230" cy="17334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968-4576-8245-B1C7-9D2FDA151DA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12" y="1593053"/>
            <a:ext cx="2416331" cy="5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740" y="2501214"/>
            <a:ext cx="3252761" cy="1853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872" y="298840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website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935" y="462820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promise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67344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logo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6538" y="4604913"/>
            <a:ext cx="457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INSIGHT WHERE IT MATTERS</a:t>
            </a:r>
          </a:p>
        </p:txBody>
      </p:sp>
      <p:pic>
        <p:nvPicPr>
          <p:cNvPr id="1026" name="9D531F65-F0F9-4DA0-871C-2E9D1B0C48F6" descr="2925F8A7-B914-46FE-B7FE-184A9DC93E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5" y="1658115"/>
            <a:ext cx="2521893" cy="3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7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Image Scan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44" y="1340768"/>
            <a:ext cx="8220075" cy="4442046"/>
          </a:xfrm>
        </p:spPr>
        <p:txBody>
          <a:bodyPr/>
          <a:lstStyle/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Apr 2014: 		</a:t>
            </a:r>
            <a:r>
              <a:rPr lang="en-GB" dirty="0"/>
              <a:t>New board appointed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Sep 2014</a:t>
            </a:r>
            <a:r>
              <a:rPr lang="en-GB" dirty="0"/>
              <a:t>: 		Successful fund raise, allowed R and D spend to be doubled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Apr 2015</a:t>
            </a:r>
            <a:r>
              <a:rPr lang="en-GB" dirty="0"/>
              <a:t>: 		New portable X-ray launched at counter terror show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Jul 2015</a:t>
            </a:r>
            <a:r>
              <a:rPr lang="en-GB" dirty="0"/>
              <a:t>: 		Innovate UK grant awarded. New technology from Ibex Innovations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Aug 2015</a:t>
            </a:r>
            <a:r>
              <a:rPr lang="en-GB" dirty="0"/>
              <a:t>: 		First customer deliveries of new portable X-ray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Late 2015: 		</a:t>
            </a:r>
            <a:r>
              <a:rPr lang="en-GB" dirty="0"/>
              <a:t>Multiple orders for industrial X-ray systems</a:t>
            </a:r>
            <a:endParaRPr lang="en-GB" b="1" dirty="0"/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Jan 2016: 		</a:t>
            </a:r>
            <a:r>
              <a:rPr lang="en-GB" dirty="0"/>
              <a:t>Nuclear system out of warranty – moved to service contract</a:t>
            </a:r>
            <a:endParaRPr lang="en-GB" b="1" dirty="0"/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Jun 2016</a:t>
            </a:r>
            <a:r>
              <a:rPr lang="en-GB" dirty="0"/>
              <a:t>: 		Distribution agreement with Todd Research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Jun/Jul 2016</a:t>
            </a:r>
            <a:r>
              <a:rPr lang="en-GB" dirty="0"/>
              <a:t>: 	Large orders for new portable X-ray</a:t>
            </a:r>
          </a:p>
          <a:p>
            <a:pPr defTabSz="625475">
              <a:lnSpc>
                <a:spcPct val="100000"/>
              </a:lnSpc>
              <a:defRPr/>
            </a:pPr>
            <a:r>
              <a:rPr lang="en-GB" b="1" dirty="0"/>
              <a:t>Sep/Dec 2016</a:t>
            </a:r>
            <a:r>
              <a:rPr lang="en-GB" dirty="0"/>
              <a:t>:</a:t>
            </a:r>
            <a:r>
              <a:rPr lang="en-GB" b="1" dirty="0"/>
              <a:t> 	</a:t>
            </a:r>
            <a:r>
              <a:rPr lang="en-GB" dirty="0"/>
              <a:t>Volume deliveries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968-4576-8245-B1C7-9D2FDA151D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13" y="353916"/>
            <a:ext cx="6553200" cy="533400"/>
          </a:xfrm>
        </p:spPr>
        <p:txBody>
          <a:bodyPr/>
          <a:lstStyle/>
          <a:p>
            <a:r>
              <a:rPr lang="en-GB" dirty="0"/>
              <a:t>Performance improvement in FY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09" y="3936077"/>
            <a:ext cx="6034283" cy="1728192"/>
          </a:xfrm>
        </p:spPr>
        <p:txBody>
          <a:bodyPr/>
          <a:lstStyle/>
          <a:p>
            <a:pPr marL="537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Recognised 75% of large order from Asia</a:t>
            </a:r>
          </a:p>
          <a:p>
            <a:pPr marL="537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Also Q4 deliveries to Europe, Middle East and North Africa</a:t>
            </a:r>
          </a:p>
          <a:p>
            <a:pPr marL="537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Growth in Industrial sales </a:t>
            </a:r>
          </a:p>
          <a:p>
            <a:pPr marL="537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Production and supply chain improvements</a:t>
            </a:r>
          </a:p>
          <a:p>
            <a:pPr marL="537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50+ portable X-ray systems in y/e order book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968-4576-8245-B1C7-9D2FDA151DA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25" y="929363"/>
            <a:ext cx="1937537" cy="21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07" y="3225255"/>
            <a:ext cx="1955055" cy="22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92970"/>
              </p:ext>
            </p:extLst>
          </p:nvPr>
        </p:nvGraphicFramePr>
        <p:xfrm>
          <a:off x="530650" y="1196752"/>
          <a:ext cx="5769544" cy="222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190">
                  <a:extLst>
                    <a:ext uri="{9D8B030D-6E8A-4147-A177-3AD203B41FA5}">
                      <a16:colId xmlns:a16="http://schemas.microsoft.com/office/drawing/2014/main" xmlns="" val="35881389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7776925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69857354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1961834393"/>
                    </a:ext>
                  </a:extLst>
                </a:gridCol>
              </a:tblGrid>
              <a:tr h="3691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174321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£3.3m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£1.7m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£2.2m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262590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GP%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144788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Overheads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£1.4m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£1.3m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£1.2m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38280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tax 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rading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profit (loss)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£105k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(£640k)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(£524k)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46636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Cash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£1.0m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£469k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£948k</a:t>
                      </a:r>
                    </a:p>
                  </a:txBody>
                  <a:tcPr marL="91443" marR="91443" marT="45717" marB="45717"/>
                </a:tc>
                <a:extLst>
                  <a:ext uri="{0D108BD9-81ED-4DB2-BD59-A6C34878D82A}">
                    <a16:rowId xmlns:a16="http://schemas.microsoft.com/office/drawing/2014/main" xmlns="" val="85838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05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aspects of 2016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25" y="1359363"/>
            <a:ext cx="6543675" cy="44196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Total order intake: 	£4.3m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Year end order book: 	£1.7m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Including over 50 portable X-ray systems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Increased total R and D spend 30% to £475k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Self funded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Customer funded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Grant funded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Improved stock control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Supply chain management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Key suppliers identified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dirty="0"/>
              <a:t>Long term agreements in place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Flexible manufacturing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968-4576-8245-B1C7-9D2FDA151D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68694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64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year end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9385"/>
            <a:ext cx="4974704" cy="4049687"/>
          </a:xfrm>
        </p:spPr>
        <p:txBody>
          <a:bodyPr/>
          <a:lstStyle/>
          <a:p>
            <a:r>
              <a:rPr lang="en-GB" dirty="0"/>
              <a:t>Strong first quarter trading</a:t>
            </a:r>
          </a:p>
          <a:p>
            <a:r>
              <a:rPr lang="en-GB" dirty="0"/>
              <a:t>Large Asian order delivered ahead of schedule</a:t>
            </a:r>
          </a:p>
          <a:p>
            <a:r>
              <a:rPr lang="en-GB" dirty="0"/>
              <a:t>New orders received maintain order book above £1m</a:t>
            </a:r>
          </a:p>
          <a:p>
            <a:r>
              <a:rPr lang="en-GB" dirty="0"/>
              <a:t>New compact detector panel developed</a:t>
            </a:r>
          </a:p>
          <a:p>
            <a:r>
              <a:rPr lang="en-GB" dirty="0"/>
              <a:t>Precision Linescan Detector moving towards launch in Q2</a:t>
            </a:r>
          </a:p>
          <a:p>
            <a:r>
              <a:rPr lang="en-GB" dirty="0"/>
              <a:t>New industrial contracts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199" y="239713"/>
            <a:ext cx="475359" cy="380975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7" descr="DSC_21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83" y="3284984"/>
            <a:ext cx="3374306" cy="22554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83" y="760149"/>
            <a:ext cx="3342775" cy="2269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232248" cy="216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69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7422976" cy="533400"/>
          </a:xfrm>
        </p:spPr>
        <p:txBody>
          <a:bodyPr/>
          <a:lstStyle/>
          <a:p>
            <a:r>
              <a:rPr lang="en-GB" altLang="en-US" dirty="0"/>
              <a:t>Focus on security</a:t>
            </a:r>
          </a:p>
        </p:txBody>
      </p:sp>
      <p:pic>
        <p:nvPicPr>
          <p:cNvPr id="19473" name="Picture 5" descr="C:\Users\andy.byrom\AppData\Local\Microsoft\Windows\INetCache\Content.Word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34" y="1235748"/>
            <a:ext cx="2561266" cy="35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Box 5"/>
          <p:cNvSpPr txBox="1">
            <a:spLocks noChangeArrowheads="1"/>
          </p:cNvSpPr>
          <p:nvPr/>
        </p:nvSpPr>
        <p:spPr bwMode="auto">
          <a:xfrm>
            <a:off x="6264275" y="4788500"/>
            <a:ext cx="23463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1" dirty="0" err="1">
                <a:latin typeface="Calibri" panose="020F0502020204030204" pitchFamily="34" charset="0"/>
              </a:rPr>
              <a:t>ThreatScan</a:t>
            </a:r>
            <a:r>
              <a:rPr lang="en-GB" altLang="en-US" sz="1200" b="1" dirty="0">
                <a:latin typeface="Calibri" panose="020F0502020204030204" pitchFamily="34" charset="0"/>
              </a:rPr>
              <a:t>®-LS1 system on trial at global EOD event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163514"/>
            <a:ext cx="304800" cy="293687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9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5888" y="4100994"/>
            <a:ext cx="2304256" cy="22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7691"/>
            <a:ext cx="5117554" cy="3126134"/>
          </a:xfrm>
          <a:noFill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600" dirty="0"/>
              <a:t>Won new customers in Europe, Asia and Middle East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First high volume sales of new system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Successful trials at international bomb disposal events in Thailand &amp; USA 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Declining sales of legacy checkpoint X-ray systems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First sales of Todd Research </a:t>
            </a:r>
            <a:r>
              <a:rPr lang="en-GB" sz="1600" dirty="0" err="1"/>
              <a:t>MailScan</a:t>
            </a:r>
            <a:r>
              <a:rPr lang="en-GB" sz="1600" dirty="0"/>
              <a:t> systems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Working prototype of Precision Linescan Detector</a:t>
            </a:r>
          </a:p>
          <a:p>
            <a:pPr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62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1" y="400396"/>
            <a:ext cx="7422976" cy="533400"/>
          </a:xfrm>
        </p:spPr>
        <p:txBody>
          <a:bodyPr/>
          <a:lstStyle/>
          <a:p>
            <a:r>
              <a:rPr lang="en-GB" dirty="0"/>
              <a:t>Focus on Security – expanded product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24" y="4151200"/>
            <a:ext cx="1697038" cy="6165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Sales building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140066"/>
            <a:ext cx="447274" cy="408614"/>
          </a:xfrm>
        </p:spPr>
        <p:txBody>
          <a:bodyPr/>
          <a:lstStyle/>
          <a:p>
            <a:fld id="{5AB28968-4576-8245-B1C7-9D2FDA151DA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10" y="1728368"/>
            <a:ext cx="23209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669570" y="1596086"/>
            <a:ext cx="2049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 dirty="0"/>
              <a:t>ThreatScan-LS1/I-Gen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6630178" y="2293506"/>
            <a:ext cx="2275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 dirty="0" err="1"/>
              <a:t>ThreatScan</a:t>
            </a:r>
            <a:r>
              <a:rPr lang="en-GB" altLang="en-US" sz="1400" b="1" dirty="0"/>
              <a:t>-PLD/I-Gen</a:t>
            </a:r>
          </a:p>
        </p:txBody>
      </p:sp>
      <p:pic>
        <p:nvPicPr>
          <p:cNvPr id="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13" y="2518540"/>
            <a:ext cx="24003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1" y="2634160"/>
            <a:ext cx="217646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10381" y="2444467"/>
            <a:ext cx="2160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 dirty="0"/>
              <a:t>FlatScan-</a:t>
            </a:r>
            <a:r>
              <a:rPr lang="en-GB" altLang="en-US" sz="1400" b="1" dirty="0" err="1"/>
              <a:t>Lite</a:t>
            </a:r>
            <a:r>
              <a:rPr lang="en-GB" altLang="en-US" sz="1400" b="1" dirty="0"/>
              <a:t>/K-120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28975" y="3410511"/>
            <a:ext cx="1432588" cy="38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/>
              <a:t>Volume sales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05701" y="4151200"/>
            <a:ext cx="1991912" cy="3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/>
              <a:t>Launch mid 2017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665336" y="5594971"/>
            <a:ext cx="2029017" cy="4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defRPr sz="1600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4638" indent="-273050" algn="l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2pPr>
            <a:lvl3pPr marL="517525" indent="-2413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buChar char="–"/>
              <a:defRPr sz="1400" b="0" i="0">
                <a:solidFill>
                  <a:srgbClr val="333333"/>
                </a:solidFill>
                <a:latin typeface="Arial"/>
                <a:ea typeface="ＭＳ Ｐゴシック" pitchFamily="4" charset="-128"/>
                <a:cs typeface="Arial"/>
              </a:defRPr>
            </a:lvl3pPr>
            <a:lvl4pPr marL="7477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131B66"/>
              </a:buClr>
              <a:buFont typeface="Times" pitchFamily="4" charset="0"/>
              <a:buChar char="•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4pPr>
            <a:lvl5pPr marL="11668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1600" b="0" i="0">
                <a:solidFill>
                  <a:srgbClr val="262626"/>
                </a:solidFill>
                <a:latin typeface="Arial"/>
                <a:ea typeface="ＭＳ Ｐゴシック" pitchFamily="4" charset="-128"/>
                <a:cs typeface="Arial"/>
              </a:defRPr>
            </a:lvl5pPr>
            <a:lvl6pPr marL="16240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6pPr>
            <a:lvl7pPr marL="20812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7pPr>
            <a:lvl8pPr marL="25384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8pPr>
            <a:lvl9pPr marL="2995613" indent="-228600" algn="l" rtl="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Frutiger 45 Light" pitchFamily="1" charset="0"/>
              <a:defRPr sz="2600">
                <a:solidFill>
                  <a:srgbClr val="464847"/>
                </a:solidFill>
                <a:latin typeface="+mn-lt"/>
                <a:ea typeface="ＭＳ Ｐゴシック" pitchFamily="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/>
              <a:t>Launch April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95" y="1858364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ENTRY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5114" y="11698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MID RANGE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9750" y="18520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HIGH END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966688" y="1268760"/>
            <a:ext cx="89331" cy="4680520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172869" y="1178263"/>
            <a:ext cx="116584" cy="4659305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32" y="4052595"/>
            <a:ext cx="2053912" cy="154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14115" y="3983829"/>
            <a:ext cx="2122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 dirty="0"/>
              <a:t>ThreatScan-LS3/I-Gen</a:t>
            </a:r>
          </a:p>
        </p:txBody>
      </p:sp>
    </p:spTree>
    <p:extLst>
      <p:ext uri="{BB962C8B-B14F-4D97-AF65-F5344CB8AC3E}">
        <p14:creationId xmlns:p14="http://schemas.microsoft.com/office/powerpoint/2010/main" val="23201475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Image Scan">
      <a:dk1>
        <a:srgbClr val="262626"/>
      </a:dk1>
      <a:lt1>
        <a:srgbClr val="FFFFFF"/>
      </a:lt1>
      <a:dk2>
        <a:srgbClr val="333333"/>
      </a:dk2>
      <a:lt2>
        <a:srgbClr val="EFF0F2"/>
      </a:lt2>
      <a:accent1>
        <a:srgbClr val="009FDA"/>
      </a:accent1>
      <a:accent2>
        <a:srgbClr val="004899"/>
      </a:accent2>
      <a:accent3>
        <a:srgbClr val="FFFFFF"/>
      </a:accent3>
      <a:accent4>
        <a:srgbClr val="182B49"/>
      </a:accent4>
      <a:accent5>
        <a:srgbClr val="40B7E3"/>
      </a:accent5>
      <a:accent6>
        <a:srgbClr val="70C9E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Urszula's HD:Applications:Microsoft Office 2004:Templates:Presentations:Designs:Alchemy</Template>
  <TotalTime>2564</TotalTime>
  <Words>545</Words>
  <Application>Microsoft Office PowerPoint</Application>
  <PresentationFormat>On-screen Show (4:3)</PresentationFormat>
  <Paragraphs>145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Frutiger 45 Light</vt:lpstr>
      <vt:lpstr>Rubik Light</vt:lpstr>
      <vt:lpstr>Rubik Medium</vt:lpstr>
      <vt:lpstr>Times</vt:lpstr>
      <vt:lpstr>Default Design</vt:lpstr>
      <vt:lpstr>Office Theme</vt:lpstr>
      <vt:lpstr>Image Scan Holdings PLC AGM PRESENTATION</vt:lpstr>
      <vt:lpstr>Introduction to Image Scan Holdings PLC</vt:lpstr>
      <vt:lpstr>New public face for Image Scan and 3DX-Ray</vt:lpstr>
      <vt:lpstr>Recent Image Scan Milestones</vt:lpstr>
      <vt:lpstr>Performance improvement in FY 2016</vt:lpstr>
      <vt:lpstr>Other aspects of 2016 performance</vt:lpstr>
      <vt:lpstr>Post year end update</vt:lpstr>
      <vt:lpstr>Focus on security</vt:lpstr>
      <vt:lpstr>Focus on Security – expanded product range</vt:lpstr>
      <vt:lpstr>Focus on Security – accessories</vt:lpstr>
      <vt:lpstr>Focus on industrial</vt:lpstr>
      <vt:lpstr>Image Scan – longer term view</vt:lpstr>
      <vt:lpstr>Summary</vt:lpstr>
      <vt:lpstr>QUESTIONS?</vt:lpstr>
      <vt:lpstr>PowerPoint Presentation</vt:lpstr>
    </vt:vector>
  </TitlesOfParts>
  <Company>Hullabaloo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Sarah Atwell-King</cp:lastModifiedBy>
  <cp:revision>208</cp:revision>
  <cp:lastPrinted>2006-09-15T16:11:45Z</cp:lastPrinted>
  <dcterms:created xsi:type="dcterms:W3CDTF">2017-02-14T19:15:42Z</dcterms:created>
  <dcterms:modified xsi:type="dcterms:W3CDTF">2017-02-21T07:24:09Z</dcterms:modified>
</cp:coreProperties>
</file>